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60"/>
  </p:normalViewPr>
  <p:slideViewPr>
    <p:cSldViewPr>
      <p:cViewPr>
        <p:scale>
          <a:sx n="100" d="100"/>
          <a:sy n="100" d="100"/>
        </p:scale>
        <p:origin x="1476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668A4A-13AA-49BF-A1CA-550BD6212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253A5B1-D722-47A8-855D-8882FBD4E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864F5E-29AF-4D06-A774-66302A6CA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363B-5FC8-44CD-A7C2-03647BE9C3D9}" type="datetimeFigureOut">
              <a:rPr lang="ko-KR" altLang="en-US" smtClean="0"/>
              <a:t>2023-03-01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C190B0-5E45-45AB-8676-D6B52143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357BC8E-DDBD-440B-A623-6C363A85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A3CE-47BF-462D-A86C-5579A6C98B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43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F54162-8B5F-4FB5-A13E-4A8B10510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7E9E4BB-BE0E-4FA0-9A6D-A1E84F908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93D310-E1B1-4515-935C-F738991D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363B-5FC8-44CD-A7C2-03647BE9C3D9}" type="datetimeFigureOut">
              <a:rPr lang="ko-KR" altLang="en-US" smtClean="0"/>
              <a:t>2023-03-01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259B2B-91B8-4C4F-A4DB-29BA9C2B3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03D5A9-F29C-41D6-A68D-F65A86C45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A3CE-47BF-462D-A86C-5579A6C98B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83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6C8458C-DE14-4A76-A801-D9D44094C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D0C6BEC-80EF-4E48-8F6D-80E9D3B3F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5F8B710-137C-4109-8491-E1B2B34E9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363B-5FC8-44CD-A7C2-03647BE9C3D9}" type="datetimeFigureOut">
              <a:rPr lang="ko-KR" altLang="en-US" smtClean="0"/>
              <a:t>2023-03-01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4DDDE3-DD2A-4459-8B9C-74F8F5B5B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ACAFA26-A4CF-43D7-91C9-1AC91F00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A3CE-47BF-462D-A86C-5579A6C98B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545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70891D-A09C-43E7-A9C9-5F2B887D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8BF058-86E9-4575-A002-9D11F0A50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B6940B5-0464-4AEA-AD29-EA90DFA6B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363B-5FC8-44CD-A7C2-03647BE9C3D9}" type="datetimeFigureOut">
              <a:rPr lang="ko-KR" altLang="en-US" smtClean="0"/>
              <a:t>2023-03-01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31FA69-AE30-477F-94A0-D39709C9E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4916CA-7BB7-4D93-84E9-876C1D978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A3CE-47BF-462D-A86C-5579A6C98B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207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03932D-9F68-497C-95EA-CB67A259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D9D4545-D9BC-4493-A443-3771D0786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F82860-FF3D-47AD-A6E8-DF078FAD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363B-5FC8-44CD-A7C2-03647BE9C3D9}" type="datetimeFigureOut">
              <a:rPr lang="ko-KR" altLang="en-US" smtClean="0"/>
              <a:t>2023-03-01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384821-77CF-4F45-B401-590935CF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100BB63-2615-4C03-ABE2-83CA5462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A3CE-47BF-462D-A86C-5579A6C98B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947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B8BBD7-16BF-4085-944B-9A57C8F68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049B27E-305F-4CF0-AC24-8C5900DA6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6E2EAB6-AD33-429A-A54A-C1C65D823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34E597-8BB7-4337-AAE4-5518FE40B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363B-5FC8-44CD-A7C2-03647BE9C3D9}" type="datetimeFigureOut">
              <a:rPr lang="ko-KR" altLang="en-US" smtClean="0"/>
              <a:t>2023-03-01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F7CB0EF-3510-44DB-BF9C-1C095BB0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994687-A29D-460A-91A8-6DDCF9C0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A3CE-47BF-462D-A86C-5579A6C98B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075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3EFA9E-7659-4905-82D9-802972F56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A19560-E49B-427E-9930-4695AB6FF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FB5C6A0-3223-4729-82F2-FA01B77E9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2754BC0-BC8C-4B27-A55D-EE76F6E72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140AFAC-C0BB-4929-89AA-4B564B3830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970073D-8BB9-4A31-83E7-CE067305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363B-5FC8-44CD-A7C2-03647BE9C3D9}" type="datetimeFigureOut">
              <a:rPr lang="ko-KR" altLang="en-US" smtClean="0"/>
              <a:t>2023-03-01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0D3337D-AEE4-4940-81E7-83296094A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62B130E-C0E0-4188-AA90-935E7111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A3CE-47BF-462D-A86C-5579A6C98B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18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3F8739-51D2-4330-8166-CD52C771C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1AAEBE1-D2A1-46CE-9B6F-F4386552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363B-5FC8-44CD-A7C2-03647BE9C3D9}" type="datetimeFigureOut">
              <a:rPr lang="ko-KR" altLang="en-US" smtClean="0"/>
              <a:t>2023-03-01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22AE695-25A2-422D-A23E-DF361882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1B40265-ACA7-45C1-B5AF-7CF4219BC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A3CE-47BF-462D-A86C-5579A6C98B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88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4DADB99-DCFA-4BF9-9637-BD72A8346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363B-5FC8-44CD-A7C2-03647BE9C3D9}" type="datetimeFigureOut">
              <a:rPr lang="ko-KR" altLang="en-US" smtClean="0"/>
              <a:t>2023-03-01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B6DB27D-350A-4DB7-9948-D6D5D638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25204B-84CC-4B46-BD56-4B847D548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A3CE-47BF-462D-A86C-5579A6C98B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743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F0F251-F2A5-44B1-8ADF-26D197338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4EBE5A-4F9B-454D-88F7-FBEA2EA2D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6E0EEE3-5DD0-4E35-820B-ADAAE621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A1A2FC3-D358-4249-A882-4381367E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363B-5FC8-44CD-A7C2-03647BE9C3D9}" type="datetimeFigureOut">
              <a:rPr lang="ko-KR" altLang="en-US" smtClean="0"/>
              <a:t>2023-03-01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74BA348-C61B-4758-B0E5-00F6FE9D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70A495-E616-4342-9568-03CE4199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A3CE-47BF-462D-A86C-5579A6C98B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31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42950C-6DEC-4275-A71C-9CE816B5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E1C9DB3-EDC8-4959-A3F0-D66A5B530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B5EA3B4-0045-4F11-926F-26FF6501F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0B48309-CB22-4C30-ABA9-CEEB607A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363B-5FC8-44CD-A7C2-03647BE9C3D9}" type="datetimeFigureOut">
              <a:rPr lang="ko-KR" altLang="en-US" smtClean="0"/>
              <a:t>2023-03-01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914098A-1209-45CA-B6E4-090BF219D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CA88BF-104E-4DF6-8AF8-0BD21BFE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A3CE-47BF-462D-A86C-5579A6C98B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867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84FA319-91C5-4623-8D18-0590068D6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3F7D4EB-F70A-4048-AA67-81510547F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A136B2-5CDD-46BB-93AF-A1371200A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3363B-5FC8-44CD-A7C2-03647BE9C3D9}" type="datetimeFigureOut">
              <a:rPr lang="ko-KR" altLang="en-US" smtClean="0"/>
              <a:t>2023-03-01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DDC06-F1A0-4285-B8EB-0A6E8660B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B774C74-F1C1-4554-BB5B-5B03486AF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FA3CE-47BF-462D-A86C-5579A6C98B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045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azm5VONaS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제목 24">
            <a:extLst>
              <a:ext uri="{FF2B5EF4-FFF2-40B4-BE49-F238E27FC236}">
                <a16:creationId xmlns:a16="http://schemas.microsoft.com/office/drawing/2014/main" id="{F7633837-4896-4CE7-80CB-97F3F728B5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b="1">
                <a:hlinkClick r:id="rId2"/>
              </a:rPr>
              <a:t>4</a:t>
            </a:r>
            <a:r>
              <a:rPr lang="ko-KR" altLang="en-US" b="1">
                <a:hlinkClick r:id="rId2"/>
              </a:rPr>
              <a:t>구 당구 모아치기를 하는 </a:t>
            </a:r>
            <a:r>
              <a:rPr lang="en-US" altLang="ko-KR" b="1">
                <a:hlinkClick r:id="rId2"/>
              </a:rPr>
              <a:t>12</a:t>
            </a:r>
            <a:r>
              <a:rPr lang="ko-KR" altLang="en-US" b="1">
                <a:hlinkClick r:id="rId2"/>
              </a:rPr>
              <a:t>가지 법칙 </a:t>
            </a:r>
            <a:r>
              <a:rPr lang="en-US" altLang="ko-KR" b="1">
                <a:hlinkClick r:id="rId2"/>
              </a:rPr>
              <a:t>-</a:t>
            </a:r>
            <a:r>
              <a:rPr lang="ko-KR" altLang="en-US" b="1">
                <a:hlinkClick r:id="rId2"/>
              </a:rPr>
              <a:t>아빌</a:t>
            </a:r>
            <a:r>
              <a:rPr lang="en-US" altLang="ko-KR" b="1">
                <a:hlinkClick r:id="rId2"/>
              </a:rPr>
              <a:t>309</a:t>
            </a:r>
            <a:endParaRPr lang="ko-KR" altLang="en-US"/>
          </a:p>
        </p:txBody>
      </p:sp>
      <p:sp>
        <p:nvSpPr>
          <p:cNvPr id="26" name="부제목 25">
            <a:extLst>
              <a:ext uri="{FF2B5EF4-FFF2-40B4-BE49-F238E27FC236}">
                <a16:creationId xmlns:a16="http://schemas.microsoft.com/office/drawing/2014/main" id="{E19E2064-4F28-4ADE-9525-5CB310B9E0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284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2D4737D-0FA8-4F35-952E-46B823E53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100" y="96103"/>
            <a:ext cx="2968100" cy="226184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1DCEB9A-D3C9-457F-8389-F6F28E45A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37" y="104359"/>
            <a:ext cx="4181470" cy="228274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592E08A-647D-4062-B2CA-E895DAFF0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578" y="71460"/>
            <a:ext cx="2642974" cy="228715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723426F-4BE4-410A-8C1F-A115F20B5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8298" y="71455"/>
            <a:ext cx="2679447" cy="2297907"/>
          </a:xfrm>
          <a:prstGeom prst="rect">
            <a:avLst/>
          </a:prstGeom>
        </p:spPr>
      </p:pic>
      <p:grpSp>
        <p:nvGrpSpPr>
          <p:cNvPr id="42" name="그룹 41">
            <a:extLst>
              <a:ext uri="{FF2B5EF4-FFF2-40B4-BE49-F238E27FC236}">
                <a16:creationId xmlns:a16="http://schemas.microsoft.com/office/drawing/2014/main" id="{86A91B7A-347F-48E1-ABA6-340DC986ED33}"/>
              </a:ext>
            </a:extLst>
          </p:cNvPr>
          <p:cNvGrpSpPr/>
          <p:nvPr/>
        </p:nvGrpSpPr>
        <p:grpSpPr>
          <a:xfrm>
            <a:off x="118138" y="2528999"/>
            <a:ext cx="4906705" cy="2180155"/>
            <a:chOff x="-18625" y="1834492"/>
            <a:chExt cx="3686481" cy="1637983"/>
          </a:xfrm>
        </p:grpSpPr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0A639EB4-5075-478D-B28F-B9005131C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8625" y="1843475"/>
              <a:ext cx="3108463" cy="16290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6E9FC6-FDEF-44C0-9531-136B786BD1D6}"/>
                </a:ext>
              </a:extLst>
            </p:cNvPr>
            <p:cNvSpPr txBox="1"/>
            <p:nvPr/>
          </p:nvSpPr>
          <p:spPr>
            <a:xfrm>
              <a:off x="415531" y="2916386"/>
              <a:ext cx="2169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</a:rPr>
                <a:t>2. </a:t>
              </a:r>
              <a:r>
                <a:rPr lang="ko-KR" altLang="en-US" sz="1200">
                  <a:solidFill>
                    <a:schemeClr val="bg1"/>
                  </a:solidFill>
                </a:rPr>
                <a:t>두공 모두 모을 수 있으면 </a:t>
              </a:r>
              <a:br>
                <a:rPr lang="en-US" altLang="ko-KR" sz="1200">
                  <a:solidFill>
                    <a:schemeClr val="bg1"/>
                  </a:solidFill>
                </a:rPr>
              </a:br>
              <a:r>
                <a:rPr lang="ko-KR" altLang="en-US" sz="1200">
                  <a:solidFill>
                    <a:schemeClr val="bg1"/>
                  </a:solidFill>
                </a:rPr>
                <a:t>가까운 공을 </a:t>
              </a:r>
              <a:r>
                <a:rPr lang="en-US" altLang="ko-KR" sz="1200">
                  <a:solidFill>
                    <a:schemeClr val="bg1"/>
                  </a:solidFill>
                </a:rPr>
                <a:t>1</a:t>
              </a:r>
              <a:r>
                <a:rPr lang="ko-KR" altLang="en-US" sz="1200">
                  <a:solidFill>
                    <a:schemeClr val="bg1"/>
                  </a:solidFill>
                </a:rPr>
                <a:t>적구로</a:t>
              </a:r>
            </a:p>
          </p:txBody>
        </p:sp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C5795AD3-BFE5-4425-B0FD-A3A931F5F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43181" y="1834492"/>
              <a:ext cx="924675" cy="892344"/>
            </a:xfrm>
            <a:prstGeom prst="rect">
              <a:avLst/>
            </a:prstGeom>
          </p:spPr>
        </p:pic>
      </p:grpSp>
      <p:pic>
        <p:nvPicPr>
          <p:cNvPr id="30" name="그림 29">
            <a:extLst>
              <a:ext uri="{FF2B5EF4-FFF2-40B4-BE49-F238E27FC236}">
                <a16:creationId xmlns:a16="http://schemas.microsoft.com/office/drawing/2014/main" id="{FA622DBA-A01A-4279-9FC0-B09757B8EB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6000" y="2478200"/>
            <a:ext cx="3748701" cy="20048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311B24C-90C5-430D-8DF4-653FC6CB4C8D}"/>
              </a:ext>
            </a:extLst>
          </p:cNvPr>
          <p:cNvSpPr txBox="1"/>
          <p:nvPr/>
        </p:nvSpPr>
        <p:spPr>
          <a:xfrm>
            <a:off x="6276000" y="2709000"/>
            <a:ext cx="2521844" cy="558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</a:rPr>
              <a:t>3. </a:t>
            </a:r>
            <a:r>
              <a:rPr lang="ko-KR" altLang="en-US" sz="1200">
                <a:solidFill>
                  <a:schemeClr val="bg1"/>
                </a:solidFill>
              </a:rPr>
              <a:t>두적구를 모두 이동시키지말고 </a:t>
            </a:r>
            <a:endParaRPr lang="en-US" altLang="ko-KR" sz="1200">
              <a:solidFill>
                <a:schemeClr val="bg1"/>
              </a:solidFill>
            </a:endParaRPr>
          </a:p>
          <a:p>
            <a:r>
              <a:rPr lang="ko-KR" altLang="en-US" sz="1200">
                <a:solidFill>
                  <a:schemeClr val="bg1"/>
                </a:solidFill>
              </a:rPr>
              <a:t>한 적구만을 이동시킨다</a:t>
            </a:r>
            <a:r>
              <a:rPr lang="en-US" altLang="ko-KR" sz="1200">
                <a:solidFill>
                  <a:schemeClr val="bg1"/>
                </a:solidFill>
              </a:rPr>
              <a:t>.</a:t>
            </a:r>
            <a:endParaRPr lang="ko-KR" altLang="en-US" sz="1200">
              <a:solidFill>
                <a:schemeClr val="bg1"/>
              </a:solidFill>
            </a:endParaRP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C63626A9-E8FC-494B-BAC2-4960898E3731}"/>
              </a:ext>
            </a:extLst>
          </p:cNvPr>
          <p:cNvGrpSpPr/>
          <p:nvPr/>
        </p:nvGrpSpPr>
        <p:grpSpPr>
          <a:xfrm>
            <a:off x="103100" y="4800757"/>
            <a:ext cx="3042847" cy="2007938"/>
            <a:chOff x="1500" y="5229000"/>
            <a:chExt cx="3042847" cy="1659453"/>
          </a:xfrm>
        </p:grpSpPr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AC7BA527-73C7-4038-AB89-7E9826C5C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00" y="5229000"/>
              <a:ext cx="3042847" cy="165945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FB80D5C-C56A-4E60-9FEA-1523C9C1CB43}"/>
                </a:ext>
              </a:extLst>
            </p:cNvPr>
            <p:cNvSpPr txBox="1"/>
            <p:nvPr/>
          </p:nvSpPr>
          <p:spPr>
            <a:xfrm>
              <a:off x="123257" y="6492099"/>
              <a:ext cx="25314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</a:rPr>
                <a:t>4. 2</a:t>
              </a:r>
              <a:r>
                <a:rPr lang="ko-KR" altLang="en-US" sz="1200">
                  <a:solidFill>
                    <a:schemeClr val="bg1"/>
                  </a:solidFill>
                </a:rPr>
                <a:t>적구가 많이구르게하지않는다</a:t>
              </a:r>
              <a:r>
                <a:rPr lang="en-US" altLang="ko-KR" sz="1200">
                  <a:solidFill>
                    <a:schemeClr val="bg1"/>
                  </a:solidFill>
                </a:rPr>
                <a:t>.</a:t>
              </a:r>
              <a:endParaRPr lang="ko-KR" altLang="en-US" sz="1200">
                <a:solidFill>
                  <a:schemeClr val="bg1"/>
                </a:solidFill>
              </a:endParaRPr>
            </a:p>
          </p:txBody>
        </p:sp>
      </p:grpSp>
      <p:pic>
        <p:nvPicPr>
          <p:cNvPr id="35" name="그림 34">
            <a:extLst>
              <a:ext uri="{FF2B5EF4-FFF2-40B4-BE49-F238E27FC236}">
                <a16:creationId xmlns:a16="http://schemas.microsoft.com/office/drawing/2014/main" id="{2186679E-2D65-46FC-8851-39F82AE2E8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4323" y="4830888"/>
            <a:ext cx="3734603" cy="954315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DF7F15BE-1773-4822-A043-A7E184BB96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6902" y="5773665"/>
            <a:ext cx="3757886" cy="1021413"/>
          </a:xfrm>
          <a:prstGeom prst="rect">
            <a:avLst/>
          </a:prstGeom>
        </p:spPr>
      </p:pic>
      <p:sp>
        <p:nvSpPr>
          <p:cNvPr id="43" name="직사각형 42">
            <a:extLst>
              <a:ext uri="{FF2B5EF4-FFF2-40B4-BE49-F238E27FC236}">
                <a16:creationId xmlns:a16="http://schemas.microsoft.com/office/drawing/2014/main" id="{CF426510-08D5-4032-B91D-5EC8F67EA5B9}"/>
              </a:ext>
            </a:extLst>
          </p:cNvPr>
          <p:cNvSpPr/>
          <p:nvPr/>
        </p:nvSpPr>
        <p:spPr>
          <a:xfrm>
            <a:off x="5016000" y="4560046"/>
            <a:ext cx="1620000" cy="22909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47C2C033-5F2C-4FCC-855D-6F9EA9F367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16000" y="4689000"/>
            <a:ext cx="3366000" cy="185027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4FF0678-CF26-44CA-AF63-C383C15F944B}"/>
              </a:ext>
            </a:extLst>
          </p:cNvPr>
          <p:cNvSpPr txBox="1"/>
          <p:nvPr/>
        </p:nvSpPr>
        <p:spPr>
          <a:xfrm>
            <a:off x="6276000" y="5769000"/>
            <a:ext cx="2422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</a:rPr>
              <a:t>5. </a:t>
            </a:r>
            <a:r>
              <a:rPr lang="ko-KR" altLang="en-US" sz="1200">
                <a:solidFill>
                  <a:schemeClr val="bg1"/>
                </a:solidFill>
              </a:rPr>
              <a:t>모든 공을 테이블의 가장자리</a:t>
            </a:r>
            <a:br>
              <a:rPr lang="en-US" altLang="ko-KR" sz="1200">
                <a:solidFill>
                  <a:schemeClr val="bg1"/>
                </a:solidFill>
              </a:rPr>
            </a:br>
            <a:r>
              <a:rPr lang="ko-KR" altLang="en-US" sz="1200">
                <a:solidFill>
                  <a:schemeClr val="bg1"/>
                </a:solidFill>
              </a:rPr>
              <a:t> 쿠션부근에 모이도록 친다</a:t>
            </a:r>
            <a:r>
              <a:rPr lang="en-US" altLang="ko-KR" sz="1200">
                <a:solidFill>
                  <a:schemeClr val="bg1"/>
                </a:solidFill>
              </a:rPr>
              <a:t>.</a:t>
            </a:r>
            <a:endParaRPr lang="ko-KR" altLang="en-US" sz="1200">
              <a:solidFill>
                <a:schemeClr val="bg1"/>
              </a:solidFill>
            </a:endParaRP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87F5816D-6E7E-41A9-9F61-F4877C7DDF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83000" y="4695800"/>
            <a:ext cx="2547600" cy="1852800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6C14002A-C81A-4301-9C13-E9334FA0A9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56000" y="2490900"/>
            <a:ext cx="2669412" cy="20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4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2F41859-543C-4D14-AC3D-9CEE388BA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0" y="138142"/>
            <a:ext cx="3560453" cy="193975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B4AE51E-908B-4331-8D10-DB92E6435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915" y="138428"/>
            <a:ext cx="3518337" cy="19334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37D603-4E0F-4D0C-9DBA-582FD799AB32}"/>
              </a:ext>
            </a:extLst>
          </p:cNvPr>
          <p:cNvSpPr txBox="1"/>
          <p:nvPr/>
        </p:nvSpPr>
        <p:spPr>
          <a:xfrm>
            <a:off x="156000" y="3119800"/>
            <a:ext cx="1316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>
                <a:solidFill>
                  <a:schemeClr val="bg1"/>
                </a:solidFill>
              </a:rPr>
              <a:t>죽여서 끌어치기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5E417-1DBF-4E9A-99A9-05350F2B49DD}"/>
              </a:ext>
            </a:extLst>
          </p:cNvPr>
          <p:cNvSpPr txBox="1"/>
          <p:nvPr/>
        </p:nvSpPr>
        <p:spPr>
          <a:xfrm>
            <a:off x="382739" y="1421429"/>
            <a:ext cx="2983509" cy="50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</a:rPr>
              <a:t>6.</a:t>
            </a:r>
            <a:r>
              <a:rPr lang="ko-KR" altLang="en-US" sz="1200">
                <a:solidFill>
                  <a:schemeClr val="bg1"/>
                </a:solidFill>
              </a:rPr>
              <a:t> 수구가 두목적구 모두로부터 멀어지는</a:t>
            </a:r>
            <a:endParaRPr lang="en-US" altLang="ko-KR" sz="1200">
              <a:solidFill>
                <a:schemeClr val="bg1"/>
              </a:solidFill>
            </a:endParaRPr>
          </a:p>
          <a:p>
            <a:r>
              <a:rPr lang="ko-KR" altLang="en-US" sz="1200">
                <a:solidFill>
                  <a:schemeClr val="bg1"/>
                </a:solidFill>
              </a:rPr>
              <a:t> 샷은 피한다</a:t>
            </a:r>
            <a:r>
              <a:rPr lang="en-US" altLang="ko-KR" sz="1200">
                <a:solidFill>
                  <a:schemeClr val="bg1"/>
                </a:solidFill>
              </a:rPr>
              <a:t>.</a:t>
            </a:r>
            <a:endParaRPr lang="ko-KR" altLang="en-US" sz="1200">
              <a:solidFill>
                <a:schemeClr val="bg1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8CB8F7A-3878-4A0F-9C25-70A914ABB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28" y="2271586"/>
            <a:ext cx="4025672" cy="218653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8C12267-68BD-49AF-8941-F9B0C2AC1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937" y="2365025"/>
            <a:ext cx="1116842" cy="202855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00B3980-E020-4490-BE76-0E765AAF9B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0200" y="2257900"/>
            <a:ext cx="1170025" cy="223140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25284B7-098A-4D8A-A864-591CEBD07A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2980" y="2265840"/>
            <a:ext cx="4123020" cy="2243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E3C67E-682F-47F7-878B-FB0BA7D2411F}"/>
              </a:ext>
            </a:extLst>
          </p:cNvPr>
          <p:cNvSpPr txBox="1"/>
          <p:nvPr/>
        </p:nvSpPr>
        <p:spPr>
          <a:xfrm>
            <a:off x="56600" y="2473785"/>
            <a:ext cx="4442883" cy="419695"/>
          </a:xfrm>
          <a:prstGeom prst="rect">
            <a:avLst/>
          </a:prstGeom>
          <a:solidFill>
            <a:schemeClr val="tx1">
              <a:alpha val="1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</a:rPr>
              <a:t>7. Along</a:t>
            </a:r>
            <a:r>
              <a:rPr lang="ko-KR" altLang="en-US" sz="1200">
                <a:solidFill>
                  <a:schemeClr val="bg1"/>
                </a:solidFill>
              </a:rPr>
              <a:t> </a:t>
            </a:r>
            <a:r>
              <a:rPr lang="en-US" altLang="ko-KR" sz="1200">
                <a:solidFill>
                  <a:schemeClr val="bg1"/>
                </a:solidFill>
              </a:rPr>
              <a:t>the rails, choose that shot which will leave the cue </a:t>
            </a:r>
          </a:p>
          <a:p>
            <a:r>
              <a:rPr lang="en-US" altLang="ko-KR" sz="1200">
                <a:solidFill>
                  <a:schemeClr val="bg1"/>
                </a:solidFill>
              </a:rPr>
              <a:t>   ball “outside”(near centetable) of the object balls.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DA5E8331-DE8F-44EB-A1FC-0811F464D1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0390" y="2367801"/>
            <a:ext cx="1260001" cy="206532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5FC44637-6147-4FD6-9B43-D018C56D3E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3342" y="2465544"/>
            <a:ext cx="1415065" cy="19548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7F662D-09E0-4C8C-861A-68B557F873AA}"/>
              </a:ext>
            </a:extLst>
          </p:cNvPr>
          <p:cNvSpPr txBox="1"/>
          <p:nvPr/>
        </p:nvSpPr>
        <p:spPr>
          <a:xfrm>
            <a:off x="6945200" y="3994400"/>
            <a:ext cx="2403030" cy="304699"/>
          </a:xfrm>
          <a:prstGeom prst="rect">
            <a:avLst/>
          </a:prstGeom>
          <a:solidFill>
            <a:schemeClr val="tx1">
              <a:alpha val="1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</a:rPr>
              <a:t>8. Keep the balls aheads of you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AFF8BA55-17A5-4B7B-8D59-051CFB000F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7700" y="4630253"/>
            <a:ext cx="2160000" cy="144222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8E07B849-FF02-47E3-8ADC-3A7815D5FF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6000" y="4642953"/>
            <a:ext cx="3904343" cy="208125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FDAB9F0-0A83-4FA4-AE20-8D90CA98EFC5}"/>
              </a:ext>
            </a:extLst>
          </p:cNvPr>
          <p:cNvSpPr txBox="1"/>
          <p:nvPr/>
        </p:nvSpPr>
        <p:spPr>
          <a:xfrm>
            <a:off x="427100" y="4911510"/>
            <a:ext cx="3446328" cy="276999"/>
          </a:xfrm>
          <a:prstGeom prst="rect">
            <a:avLst/>
          </a:prstGeom>
          <a:solidFill>
            <a:schemeClr val="tx1">
              <a:alpha val="1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</a:rPr>
              <a:t>9. Avoid leaving cue ball frozen to the cushion</a:t>
            </a: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32B9044B-D210-4867-BCFF-F50F3F62AA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0100" y="5864853"/>
            <a:ext cx="1620000" cy="946047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151BB05F-0DBC-4FF8-B2EB-678555C8D12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77900" y="4642953"/>
            <a:ext cx="1980000" cy="1191015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3E510D80-1981-4E14-99FA-B31644A346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60100" y="4642953"/>
            <a:ext cx="2165280" cy="108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5960F3A-BFA0-48ED-A825-407900C39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24" y="189000"/>
            <a:ext cx="3910735" cy="214472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370459C-7EC5-4C5F-B66E-653F4755F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080" y="690688"/>
            <a:ext cx="815942" cy="16401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76D1049-9A00-45CD-8E2A-9C04CAD14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137" y="690290"/>
            <a:ext cx="933976" cy="164470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606C836-340A-46ED-9F80-C66AFADAC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3958" y="355140"/>
            <a:ext cx="865742" cy="19767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D1DED1-51DD-4C23-8FCC-FDA213CBF36C}"/>
              </a:ext>
            </a:extLst>
          </p:cNvPr>
          <p:cNvSpPr txBox="1"/>
          <p:nvPr/>
        </p:nvSpPr>
        <p:spPr>
          <a:xfrm>
            <a:off x="384085" y="475696"/>
            <a:ext cx="3462871" cy="646331"/>
          </a:xfrm>
          <a:prstGeom prst="rect">
            <a:avLst/>
          </a:prstGeom>
          <a:solidFill>
            <a:schemeClr val="tx1">
              <a:alpha val="1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</a:rPr>
              <a:t>10. </a:t>
            </a:r>
            <a:r>
              <a:rPr lang="ko-KR" altLang="en-US" sz="1200">
                <a:solidFill>
                  <a:schemeClr val="bg1"/>
                </a:solidFill>
              </a:rPr>
              <a:t>On short drives, follows, and caroms, look </a:t>
            </a:r>
            <a:endParaRPr lang="en-US" altLang="ko-KR" sz="1200">
              <a:solidFill>
                <a:schemeClr val="bg1"/>
              </a:solidFill>
            </a:endParaRPr>
          </a:p>
          <a:p>
            <a:r>
              <a:rPr lang="ko-KR" altLang="en-US" sz="1200">
                <a:solidFill>
                  <a:schemeClr val="bg1"/>
                </a:solidFill>
              </a:rPr>
              <a:t>out for "line-ups" and "tie-ups" that come </a:t>
            </a:r>
            <a:endParaRPr lang="en-US" altLang="ko-KR" sz="1200">
              <a:solidFill>
                <a:schemeClr val="bg1"/>
              </a:solidFill>
            </a:endParaRPr>
          </a:p>
          <a:p>
            <a:r>
              <a:rPr lang="ko-KR" altLang="en-US" sz="1200">
                <a:solidFill>
                  <a:schemeClr val="bg1"/>
                </a:solidFill>
              </a:rPr>
              <a:t>from landing on the second ball too softly.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045EB9E-6217-461A-A97A-2618741A01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584" y="2505837"/>
            <a:ext cx="3622667" cy="19800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4BC5393-F654-4392-A787-05529CDC06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0331" y="2505837"/>
            <a:ext cx="1036610" cy="1980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5FC6E39-C11D-4342-9368-C8641F7E32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9356" y="2482627"/>
            <a:ext cx="1143886" cy="2026421"/>
          </a:xfrm>
          <a:prstGeom prst="rect">
            <a:avLst/>
          </a:prstGeom>
        </p:spPr>
      </p:pic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2F69160C-BA4B-471F-B4FB-309E7DC519C6}"/>
              </a:ext>
            </a:extLst>
          </p:cNvPr>
          <p:cNvCxnSpPr>
            <a:cxnSpLocks/>
          </p:cNvCxnSpPr>
          <p:nvPr/>
        </p:nvCxnSpPr>
        <p:spPr>
          <a:xfrm flipH="1" flipV="1">
            <a:off x="4376350" y="3263847"/>
            <a:ext cx="32750" cy="46398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AF1F039F-77CB-416C-8393-6E9FB8ECE9D2}"/>
              </a:ext>
            </a:extLst>
          </p:cNvPr>
          <p:cNvCxnSpPr>
            <a:cxnSpLocks/>
          </p:cNvCxnSpPr>
          <p:nvPr/>
        </p:nvCxnSpPr>
        <p:spPr>
          <a:xfrm>
            <a:off x="4376350" y="3260355"/>
            <a:ext cx="58150" cy="47096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그림 22">
            <a:extLst>
              <a:ext uri="{FF2B5EF4-FFF2-40B4-BE49-F238E27FC236}">
                <a16:creationId xmlns:a16="http://schemas.microsoft.com/office/drawing/2014/main" id="{BE9DFC5D-E710-4313-80EB-FD345B63B7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1538" y="2470410"/>
            <a:ext cx="1236657" cy="2050855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17E4DC10-0317-462B-9CF8-17027E7A6C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6749" y="2470410"/>
            <a:ext cx="1159848" cy="205085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9E7D30F-E0E8-4ED1-A63A-CBE5E684EE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2894" y="2470410"/>
            <a:ext cx="1275063" cy="205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0D781233-5A40-475D-A8DB-EBE4E4FFDA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08" y="4660476"/>
            <a:ext cx="3617215" cy="1975697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5CB405D1-AD52-4CE1-8CC1-323766CD94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69779" y="4828160"/>
            <a:ext cx="3281700" cy="1789411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E519FE92-050D-43DC-B59D-49C01A37B2A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5732" y="4828115"/>
            <a:ext cx="3281700" cy="1786073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B354130B-4908-4062-B975-CD3F3EA95C3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56000" y="4827204"/>
            <a:ext cx="1058290" cy="1806104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DA8E33E9-F3FC-4D41-B202-AC6B0CF6A4B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36000" y="4846745"/>
            <a:ext cx="724446" cy="178607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7627CF08-2DF1-4FAA-8728-C36B5FEB45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20078" y="4844259"/>
            <a:ext cx="934769" cy="1779396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E8312DC2-C344-4A98-95F1-0D6DB4E56E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43241" y="4831064"/>
            <a:ext cx="1385459" cy="177605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49EA951-C042-48EC-8340-8DEC36B687B1}"/>
              </a:ext>
            </a:extLst>
          </p:cNvPr>
          <p:cNvSpPr txBox="1"/>
          <p:nvPr/>
        </p:nvSpPr>
        <p:spPr>
          <a:xfrm>
            <a:off x="410000" y="6042416"/>
            <a:ext cx="2999796" cy="507832"/>
          </a:xfrm>
          <a:prstGeom prst="rect">
            <a:avLst/>
          </a:prstGeom>
          <a:solidFill>
            <a:schemeClr val="tx1">
              <a:alpha val="1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</a:rPr>
              <a:t>12. Try to leave at least one ball near a </a:t>
            </a:r>
            <a:br>
              <a:rPr lang="en-US" altLang="ko-KR" sz="1200">
                <a:solidFill>
                  <a:schemeClr val="bg1"/>
                </a:solidFill>
              </a:rPr>
            </a:br>
            <a:r>
              <a:rPr lang="en-US" altLang="ko-KR" sz="1200">
                <a:solidFill>
                  <a:schemeClr val="bg1"/>
                </a:solidFill>
              </a:rPr>
              <a:t>   cusion, and, if possible, near a corner.</a:t>
            </a:r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6D7AC6-7782-489A-982E-19D33E83D87C}"/>
              </a:ext>
            </a:extLst>
          </p:cNvPr>
          <p:cNvSpPr txBox="1"/>
          <p:nvPr/>
        </p:nvSpPr>
        <p:spPr>
          <a:xfrm>
            <a:off x="275294" y="2749481"/>
            <a:ext cx="3622979" cy="461665"/>
          </a:xfrm>
          <a:prstGeom prst="rect">
            <a:avLst/>
          </a:prstGeom>
          <a:solidFill>
            <a:schemeClr val="tx1">
              <a:alpha val="1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</a:rPr>
              <a:t>11. A “dead” draw,</a:t>
            </a:r>
            <a:r>
              <a:rPr lang="ko-KR" altLang="en-US" sz="1200">
                <a:solidFill>
                  <a:schemeClr val="bg1"/>
                </a:solidFill>
              </a:rPr>
              <a:t> follows, </a:t>
            </a:r>
            <a:r>
              <a:rPr lang="en-US" altLang="ko-KR" sz="1200">
                <a:solidFill>
                  <a:schemeClr val="bg1"/>
                </a:solidFill>
              </a:rPr>
              <a:t>or masse, is generally</a:t>
            </a:r>
            <a:br>
              <a:rPr lang="en-US" altLang="ko-KR" sz="1200">
                <a:solidFill>
                  <a:schemeClr val="bg1"/>
                </a:solidFill>
              </a:rPr>
            </a:br>
            <a:r>
              <a:rPr lang="en-US" altLang="ko-KR" sz="1200">
                <a:solidFill>
                  <a:schemeClr val="bg1"/>
                </a:solidFill>
              </a:rPr>
              <a:t>   better thanb a “live” one.</a:t>
            </a:r>
            <a:endParaRPr lang="ko-KR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33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188</Words>
  <Application>Microsoft Office PowerPoint</Application>
  <PresentationFormat>와이드스크린</PresentationFormat>
  <Paragraphs>18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4구 당구 모아치기를 하는 12가지 법칙 -아빌309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yjkim</dc:creator>
  <cp:lastModifiedBy>yjkim</cp:lastModifiedBy>
  <cp:revision>16</cp:revision>
  <dcterms:created xsi:type="dcterms:W3CDTF">2023-03-01T07:36:40Z</dcterms:created>
  <dcterms:modified xsi:type="dcterms:W3CDTF">2023-03-01T09:54:39Z</dcterms:modified>
</cp:coreProperties>
</file>